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f0b5611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f0b5611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8ee0062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8ee0062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8ee0062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8ee0062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8ee0062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8ee0062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8ee0062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8ee0062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eeb16b2a8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eeb16b2a8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ef19a81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ef19a81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f09efa3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f09efa3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f09efa3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f09efa3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eeb16b2a8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eeb16b2a8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7531c926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7531c926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eeb16b2a8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eeb16b2a8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3f0b5611c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3f0b5611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eeb16b2a8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eeb16b2a8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ef19a8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ef19a8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050">
                <a:solidFill>
                  <a:schemeClr val="dk1"/>
                </a:solidFill>
                <a:latin typeface="Roboto"/>
                <a:ea typeface="Roboto"/>
                <a:cs typeface="Roboto"/>
                <a:sym typeface="Roboto"/>
              </a:rPr>
              <a:t>Since 1880, comprehensive records indicate a consistent increase in global sea levels.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rPr lang="en" sz="1050">
                <a:solidFill>
                  <a:schemeClr val="dk1"/>
                </a:solidFill>
                <a:latin typeface="Roboto"/>
                <a:ea typeface="Roboto"/>
                <a:cs typeface="Roboto"/>
                <a:sym typeface="Roboto"/>
              </a:rPr>
              <a:t>Coastal erosion, flooding, and damage to infrastructure are direct consequences of rising sea levels.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rPr lang="en" sz="1050">
                <a:solidFill>
                  <a:schemeClr val="dk1"/>
                </a:solidFill>
                <a:latin typeface="Roboto"/>
                <a:ea typeface="Roboto"/>
                <a:cs typeface="Roboto"/>
                <a:sym typeface="Roboto"/>
              </a:rPr>
              <a:t>Threats to biodiversity and human populations in low-lying areas.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t/>
            </a:r>
            <a:endParaRPr sz="1050">
              <a:solidFill>
                <a:schemeClr val="dk1"/>
              </a:solidFill>
              <a:latin typeface="Roboto"/>
              <a:ea typeface="Roboto"/>
              <a:cs typeface="Roboto"/>
              <a:sym typeface="Roboto"/>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f0b5611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f0b5611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050">
                <a:solidFill>
                  <a:schemeClr val="dk1"/>
                </a:solidFill>
                <a:latin typeface="Roboto"/>
                <a:ea typeface="Roboto"/>
                <a:cs typeface="Roboto"/>
                <a:sym typeface="Roboto"/>
              </a:rPr>
              <a:t>Since 1880, comprehensive records indicate a consistent increase in global sea levels.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rPr lang="en" sz="1050">
                <a:solidFill>
                  <a:schemeClr val="dk1"/>
                </a:solidFill>
                <a:latin typeface="Roboto"/>
                <a:ea typeface="Roboto"/>
                <a:cs typeface="Roboto"/>
                <a:sym typeface="Roboto"/>
              </a:rPr>
              <a:t>Coastal erosion, flooding, and damage to infrastructure are direct consequences of rising sea levels.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rPr lang="en" sz="1050">
                <a:solidFill>
                  <a:schemeClr val="dk1"/>
                </a:solidFill>
                <a:latin typeface="Roboto"/>
                <a:ea typeface="Roboto"/>
                <a:cs typeface="Roboto"/>
                <a:sym typeface="Roboto"/>
              </a:rPr>
              <a:t>Threats to biodiversity and human populations in low-lying areas.</a:t>
            </a:r>
            <a:endParaRPr sz="105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275"/>
              <a:buFont typeface="Arial"/>
              <a:buNone/>
            </a:pPr>
            <a:r>
              <a:t/>
            </a:r>
            <a:endParaRPr sz="1050">
              <a:solidFill>
                <a:schemeClr val="dk1"/>
              </a:solidFill>
              <a:latin typeface="Roboto"/>
              <a:ea typeface="Roboto"/>
              <a:cs typeface="Roboto"/>
              <a:sym typeface="Roboto"/>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ef19a81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ef19a81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f0b5611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f0b5611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RSL levels are influenced by: </a:t>
            </a:r>
            <a:endParaRPr>
              <a:solidFill>
                <a:schemeClr val="dk1"/>
              </a:solidFill>
            </a:endParaRPr>
          </a:p>
          <a:p>
            <a:pPr indent="0" lvl="0" marL="0" rtl="0" algn="l">
              <a:spcBef>
                <a:spcPts val="0"/>
              </a:spcBef>
              <a:spcAft>
                <a:spcPts val="0"/>
              </a:spcAft>
              <a:buNone/>
            </a:pPr>
            <a:r>
              <a:rPr lang="en">
                <a:solidFill>
                  <a:schemeClr val="dk1"/>
                </a:solidFill>
              </a:rPr>
              <a:t> Population density</a:t>
            </a:r>
            <a:endParaRPr>
              <a:solidFill>
                <a:schemeClr val="dk1"/>
              </a:solidFill>
            </a:endParaRPr>
          </a:p>
          <a:p>
            <a:pPr indent="0" lvl="0" marL="0" rtl="0" algn="l">
              <a:spcBef>
                <a:spcPts val="0"/>
              </a:spcBef>
              <a:spcAft>
                <a:spcPts val="0"/>
              </a:spcAft>
              <a:buNone/>
            </a:pPr>
            <a:r>
              <a:rPr lang="en">
                <a:solidFill>
                  <a:schemeClr val="dk1"/>
                </a:solidFill>
              </a:rPr>
              <a:t> Infrastructure</a:t>
            </a:r>
            <a:endParaRPr>
              <a:solidFill>
                <a:schemeClr val="dk1"/>
              </a:solidFill>
            </a:endParaRPr>
          </a:p>
          <a:p>
            <a:pPr indent="0" lvl="0" marL="0" rtl="0" algn="l">
              <a:spcBef>
                <a:spcPts val="0"/>
              </a:spcBef>
              <a:spcAft>
                <a:spcPts val="0"/>
              </a:spcAft>
              <a:buNone/>
            </a:pPr>
            <a:r>
              <a:rPr lang="en">
                <a:solidFill>
                  <a:schemeClr val="dk1"/>
                </a:solidFill>
              </a:rPr>
              <a:t> Availability of natural protection such as mangroves.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New York:Iconic coastal skyline at risk from flooding and storm surges.</a:t>
            </a:r>
            <a:endParaRPr>
              <a:solidFill>
                <a:schemeClr val="dk1"/>
              </a:solidFill>
            </a:endParaRPr>
          </a:p>
          <a:p>
            <a:pPr indent="0" lvl="0" marL="0" rtl="0" algn="l">
              <a:spcBef>
                <a:spcPts val="0"/>
              </a:spcBef>
              <a:spcAft>
                <a:spcPts val="0"/>
              </a:spcAft>
              <a:buNone/>
            </a:pPr>
            <a:r>
              <a:rPr lang="en">
                <a:solidFill>
                  <a:schemeClr val="dk1"/>
                </a:solidFill>
              </a:rPr>
              <a:t>Infrastructure vulnerabilities, including subways and utilities, susceptible to saltwater intrusion.</a:t>
            </a:r>
            <a:endParaRPr>
              <a:solidFill>
                <a:schemeClr val="dk1"/>
              </a:solidFill>
            </a:endParaRPr>
          </a:p>
          <a:p>
            <a:pPr indent="0" lvl="0" marL="0" rtl="0" algn="l">
              <a:spcBef>
                <a:spcPts val="0"/>
              </a:spcBef>
              <a:spcAft>
                <a:spcPts val="0"/>
              </a:spcAft>
              <a:buNone/>
            </a:pPr>
            <a:r>
              <a:rPr lang="en">
                <a:solidFill>
                  <a:schemeClr val="dk1"/>
                </a:solidFill>
              </a:rPr>
              <a:t>Sydney: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Sydney Opera House and harbor areas prone to inundation.</a:t>
            </a:r>
            <a:endParaRPr>
              <a:solidFill>
                <a:schemeClr val="dk1"/>
              </a:solidFill>
            </a:endParaRPr>
          </a:p>
          <a:p>
            <a:pPr indent="0" lvl="0" marL="0" rtl="0" algn="l">
              <a:spcBef>
                <a:spcPts val="0"/>
              </a:spcBef>
              <a:spcAft>
                <a:spcPts val="0"/>
              </a:spcAft>
              <a:buNone/>
            </a:pPr>
            <a:r>
              <a:rPr lang="en">
                <a:solidFill>
                  <a:schemeClr val="dk1"/>
                </a:solidFill>
              </a:rPr>
              <a:t>Vulnerability of coastal suburbs, transport systems, and cultural landmarks.</a:t>
            </a:r>
            <a:endParaRPr>
              <a:solidFill>
                <a:schemeClr val="dk1"/>
              </a:solidFill>
            </a:endParaRPr>
          </a:p>
          <a:p>
            <a:pPr indent="0" lvl="0" marL="0" rtl="0" algn="l">
              <a:spcBef>
                <a:spcPts val="0"/>
              </a:spcBef>
              <a:spcAft>
                <a:spcPts val="0"/>
              </a:spcAft>
              <a:buNone/>
            </a:pPr>
            <a:r>
              <a:rPr lang="en">
                <a:solidFill>
                  <a:schemeClr val="dk1"/>
                </a:solidFill>
              </a:rPr>
              <a:t>Miami Beach: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Extensive low-lying areas vulnerable to regular flooding.</a:t>
            </a:r>
            <a:endParaRPr>
              <a:solidFill>
                <a:schemeClr val="dk1"/>
              </a:solidFill>
            </a:endParaRPr>
          </a:p>
          <a:p>
            <a:pPr indent="0" lvl="0" marL="0" rtl="0" algn="l">
              <a:spcBef>
                <a:spcPts val="0"/>
              </a:spcBef>
              <a:spcAft>
                <a:spcPts val="0"/>
              </a:spcAft>
              <a:buNone/>
            </a:pPr>
            <a:r>
              <a:rPr lang="en">
                <a:solidFill>
                  <a:schemeClr val="dk1"/>
                </a:solidFill>
              </a:rPr>
              <a:t>Threats to real estate, tourism, and critical infrastructure.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95000"/>
              </a:lnSpc>
              <a:spcBef>
                <a:spcPts val="0"/>
              </a:spcBef>
              <a:spcAft>
                <a:spcPts val="1200"/>
              </a:spcAft>
              <a:buClr>
                <a:schemeClr val="dk1"/>
              </a:buClr>
              <a:buSzPts val="1100"/>
              <a:buFont typeface="Arial"/>
              <a:buNone/>
            </a:pPr>
            <a:r>
              <a:rPr lang="en" sz="1050">
                <a:solidFill>
                  <a:schemeClr val="dk1"/>
                </a:solidFill>
                <a:latin typeface="Roboto"/>
                <a:ea typeface="Roboto"/>
                <a:cs typeface="Roboto"/>
                <a:sym typeface="Roboto"/>
              </a:rPr>
              <a:t>Urgent need for adaptation strategies and mitigation efforts to address sea level rise.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hyperlink" Target="https://climate.nasa.gov/news/3232/nasa-study-rising-sea-level-could-exceed-estimates-for-us-coasts/#:~:text=By%202050%2C%20sea%20level%20along,three%20decades%20of%20satellite%20observatio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epa.gov/climate-indicators/climate-change-indicators-sea-leve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tidesandcurrents.noaa.gov/sltrends/sltrends.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660"/>
              <a:t>Climate Insights: Unveiling Ocean-Sea Dynamics, Pandemic Pollution, and Urban Air Trends</a:t>
            </a:r>
            <a:endParaRPr sz="2660"/>
          </a:p>
        </p:txBody>
      </p:sp>
      <p:sp>
        <p:nvSpPr>
          <p:cNvPr id="64" name="Google Shape;64;p13"/>
          <p:cNvSpPr txBox="1"/>
          <p:nvPr>
            <p:ph idx="1" type="subTitle"/>
          </p:nvPr>
        </p:nvSpPr>
        <p:spPr>
          <a:xfrm>
            <a:off x="311700" y="28495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August 28, 2023</a:t>
            </a:r>
            <a:endParaRPr sz="2500"/>
          </a:p>
        </p:txBody>
      </p:sp>
      <p:sp>
        <p:nvSpPr>
          <p:cNvPr id="65" name="Google Shape;65;p13"/>
          <p:cNvSpPr txBox="1"/>
          <p:nvPr/>
        </p:nvSpPr>
        <p:spPr>
          <a:xfrm>
            <a:off x="3320875" y="3498500"/>
            <a:ext cx="2386500" cy="13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Jessica Andras</a:t>
            </a:r>
            <a:endParaRPr/>
          </a:p>
          <a:p>
            <a:pPr indent="0" lvl="0" marL="0" rtl="0" algn="ctr">
              <a:spcBef>
                <a:spcPts val="0"/>
              </a:spcBef>
              <a:spcAft>
                <a:spcPts val="0"/>
              </a:spcAft>
              <a:buNone/>
            </a:pPr>
            <a:r>
              <a:rPr lang="en"/>
              <a:t>Jennifer Alvarez</a:t>
            </a:r>
            <a:endParaRPr/>
          </a:p>
          <a:p>
            <a:pPr indent="0" lvl="0" marL="0" rtl="0" algn="ctr">
              <a:spcBef>
                <a:spcPts val="0"/>
              </a:spcBef>
              <a:spcAft>
                <a:spcPts val="0"/>
              </a:spcAft>
              <a:buNone/>
            </a:pPr>
            <a:r>
              <a:rPr lang="en"/>
              <a:t>Natalia Lopez</a:t>
            </a:r>
            <a:endParaRPr/>
          </a:p>
          <a:p>
            <a:pPr indent="0" lvl="0" marL="0" rtl="0" algn="ctr">
              <a:spcBef>
                <a:spcPts val="0"/>
              </a:spcBef>
              <a:spcAft>
                <a:spcPts val="0"/>
              </a:spcAft>
              <a:buNone/>
            </a:pPr>
            <a:r>
              <a:rPr lang="en"/>
              <a:t>Mavin Gill</a:t>
            </a:r>
            <a:endParaRPr/>
          </a:p>
          <a:p>
            <a:pPr indent="0" lvl="0" marL="0" rtl="0" algn="ctr">
              <a:spcBef>
                <a:spcPts val="0"/>
              </a:spcBef>
              <a:spcAft>
                <a:spcPts val="0"/>
              </a:spcAft>
              <a:buNone/>
            </a:pPr>
            <a:r>
              <a:rPr lang="en"/>
              <a:t>Fidel Carrillo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Predicted SLR Based on Historical Data</a:t>
            </a:r>
            <a:endParaRPr/>
          </a:p>
        </p:txBody>
      </p:sp>
      <p:sp>
        <p:nvSpPr>
          <p:cNvPr id="148" name="Google Shape;148;p22"/>
          <p:cNvSpPr txBox="1"/>
          <p:nvPr>
            <p:ph idx="1" type="body"/>
          </p:nvPr>
        </p:nvSpPr>
        <p:spPr>
          <a:xfrm>
            <a:off x="6263175" y="1410700"/>
            <a:ext cx="2631600" cy="3078600"/>
          </a:xfrm>
          <a:prstGeom prst="rect">
            <a:avLst/>
          </a:prstGeom>
        </p:spPr>
        <p:txBody>
          <a:bodyPr anchorCtr="0" anchor="t" bIns="91425" lIns="91425" spcFirstLastPara="1" rIns="91425" wrap="square" tIns="91425">
            <a:noAutofit/>
          </a:bodyPr>
          <a:lstStyle/>
          <a:p>
            <a:pPr indent="-307975" lvl="0" marL="457200" rtl="0" algn="l">
              <a:lnSpc>
                <a:spcPct val="95000"/>
              </a:lnSpc>
              <a:spcBef>
                <a:spcPts val="0"/>
              </a:spcBef>
              <a:spcAft>
                <a:spcPts val="0"/>
              </a:spcAft>
              <a:buSzPts val="1250"/>
              <a:buChar char="●"/>
            </a:pPr>
            <a:r>
              <a:rPr lang="en" sz="1250"/>
              <a:t>NASA Global SLR Predictions*:</a:t>
            </a:r>
            <a:endParaRPr sz="1250"/>
          </a:p>
          <a:p>
            <a:pPr indent="-307975" lvl="1" marL="914400" rtl="0" algn="l">
              <a:lnSpc>
                <a:spcPct val="95000"/>
              </a:lnSpc>
              <a:spcBef>
                <a:spcPts val="0"/>
              </a:spcBef>
              <a:spcAft>
                <a:spcPts val="0"/>
              </a:spcAft>
              <a:buSzPts val="1250"/>
              <a:buChar char="○"/>
            </a:pPr>
            <a:r>
              <a:rPr lang="en" sz="1250"/>
              <a:t>2050: 30 cm</a:t>
            </a:r>
            <a:endParaRPr sz="1250"/>
          </a:p>
          <a:p>
            <a:pPr indent="-307975" lvl="1" marL="914400" rtl="0" algn="l">
              <a:lnSpc>
                <a:spcPct val="95000"/>
              </a:lnSpc>
              <a:spcBef>
                <a:spcPts val="0"/>
              </a:spcBef>
              <a:spcAft>
                <a:spcPts val="0"/>
              </a:spcAft>
              <a:buSzPts val="1250"/>
              <a:buChar char="○"/>
            </a:pPr>
            <a:r>
              <a:rPr lang="en" sz="1250"/>
              <a:t>2010: 60 cm</a:t>
            </a:r>
            <a:endParaRPr sz="1250"/>
          </a:p>
          <a:p>
            <a:pPr indent="0" lvl="0" marL="0" rtl="0" algn="l">
              <a:lnSpc>
                <a:spcPct val="95000"/>
              </a:lnSpc>
              <a:spcBef>
                <a:spcPts val="1000"/>
              </a:spcBef>
              <a:spcAft>
                <a:spcPts val="0"/>
              </a:spcAft>
              <a:buNone/>
            </a:pPr>
            <a:r>
              <a:t/>
            </a:r>
            <a:endParaRPr sz="1250"/>
          </a:p>
          <a:p>
            <a:pPr indent="-307975" lvl="0" marL="457200" rtl="0" algn="l">
              <a:lnSpc>
                <a:spcPct val="95000"/>
              </a:lnSpc>
              <a:spcBef>
                <a:spcPts val="1000"/>
              </a:spcBef>
              <a:spcAft>
                <a:spcPts val="0"/>
              </a:spcAft>
              <a:buSzPts val="1250"/>
              <a:buChar char="●"/>
            </a:pPr>
            <a:r>
              <a:rPr lang="en" sz="1250"/>
              <a:t>Global SLR Predictions using Linear Regression model:</a:t>
            </a:r>
            <a:endParaRPr sz="1250"/>
          </a:p>
          <a:p>
            <a:pPr indent="-307975" lvl="1" marL="914400" rtl="0" algn="l">
              <a:lnSpc>
                <a:spcPct val="95000"/>
              </a:lnSpc>
              <a:spcBef>
                <a:spcPts val="0"/>
              </a:spcBef>
              <a:spcAft>
                <a:spcPts val="0"/>
              </a:spcAft>
              <a:buSzPts val="1250"/>
              <a:buChar char="○"/>
            </a:pPr>
            <a:r>
              <a:rPr lang="en" sz="1250"/>
              <a:t>2050: 36.1 cm</a:t>
            </a:r>
            <a:endParaRPr sz="1250"/>
          </a:p>
          <a:p>
            <a:pPr indent="-307975" lvl="1" marL="914400" rtl="0" algn="l">
              <a:lnSpc>
                <a:spcPct val="95000"/>
              </a:lnSpc>
              <a:spcBef>
                <a:spcPts val="0"/>
              </a:spcBef>
              <a:spcAft>
                <a:spcPts val="0"/>
              </a:spcAft>
              <a:buSzPts val="1250"/>
              <a:buChar char="○"/>
            </a:pPr>
            <a:r>
              <a:rPr lang="en" sz="1250"/>
              <a:t>2010: 53.9 cm</a:t>
            </a:r>
            <a:endParaRPr sz="1250"/>
          </a:p>
          <a:p>
            <a:pPr indent="0" lvl="0" marL="457200" rtl="0" algn="l">
              <a:lnSpc>
                <a:spcPct val="100000"/>
              </a:lnSpc>
              <a:spcBef>
                <a:spcPts val="1000"/>
              </a:spcBef>
              <a:spcAft>
                <a:spcPts val="0"/>
              </a:spcAft>
              <a:buNone/>
            </a:pPr>
            <a:r>
              <a:rPr i="1" lang="en" sz="950"/>
              <a:t>Independent variable = Year</a:t>
            </a:r>
            <a:endParaRPr i="1" sz="950"/>
          </a:p>
          <a:p>
            <a:pPr indent="0" lvl="0" marL="457200" rtl="0" algn="l">
              <a:lnSpc>
                <a:spcPct val="100000"/>
              </a:lnSpc>
              <a:spcBef>
                <a:spcPts val="0"/>
              </a:spcBef>
              <a:spcAft>
                <a:spcPts val="0"/>
              </a:spcAft>
              <a:buNone/>
            </a:pPr>
            <a:r>
              <a:rPr i="1" lang="en" sz="950"/>
              <a:t>Dependent variable = SLR in cm</a:t>
            </a:r>
            <a:endParaRPr i="1" sz="950"/>
          </a:p>
          <a:p>
            <a:pPr indent="0" lvl="0" marL="0" rtl="0" algn="l">
              <a:lnSpc>
                <a:spcPct val="95000"/>
              </a:lnSpc>
              <a:spcBef>
                <a:spcPts val="0"/>
              </a:spcBef>
              <a:spcAft>
                <a:spcPts val="0"/>
              </a:spcAft>
              <a:buNone/>
            </a:pPr>
            <a:r>
              <a:t/>
            </a:r>
            <a:endParaRPr sz="1250"/>
          </a:p>
          <a:p>
            <a:pPr indent="0" lvl="0" marL="0" rtl="0" algn="l">
              <a:lnSpc>
                <a:spcPct val="95000"/>
              </a:lnSpc>
              <a:spcBef>
                <a:spcPts val="1000"/>
              </a:spcBef>
              <a:spcAft>
                <a:spcPts val="0"/>
              </a:spcAft>
              <a:buNone/>
            </a:pPr>
            <a:r>
              <a:t/>
            </a:r>
            <a:endParaRPr sz="12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1000"/>
              </a:spcAft>
              <a:buNone/>
            </a:pPr>
            <a:r>
              <a:t/>
            </a:r>
            <a:endParaRPr b="1" i="1" sz="850"/>
          </a:p>
        </p:txBody>
      </p:sp>
      <p:pic>
        <p:nvPicPr>
          <p:cNvPr id="149" name="Google Shape;149;p22"/>
          <p:cNvPicPr preferRelativeResize="0"/>
          <p:nvPr/>
        </p:nvPicPr>
        <p:blipFill>
          <a:blip r:embed="rId3">
            <a:alphaModFix/>
          </a:blip>
          <a:stretch>
            <a:fillRect/>
          </a:stretch>
        </p:blipFill>
        <p:spPr>
          <a:xfrm>
            <a:off x="274875" y="1477013"/>
            <a:ext cx="3661326" cy="2945975"/>
          </a:xfrm>
          <a:prstGeom prst="rect">
            <a:avLst/>
          </a:prstGeom>
          <a:noFill/>
          <a:ln>
            <a:noFill/>
          </a:ln>
        </p:spPr>
      </p:pic>
      <p:pic>
        <p:nvPicPr>
          <p:cNvPr id="150" name="Google Shape;150;p22"/>
          <p:cNvPicPr preferRelativeResize="0"/>
          <p:nvPr/>
        </p:nvPicPr>
        <p:blipFill>
          <a:blip r:embed="rId4">
            <a:alphaModFix/>
          </a:blip>
          <a:stretch>
            <a:fillRect/>
          </a:stretch>
        </p:blipFill>
        <p:spPr>
          <a:xfrm>
            <a:off x="4089623" y="1906950"/>
            <a:ext cx="2214975" cy="1994275"/>
          </a:xfrm>
          <a:prstGeom prst="rect">
            <a:avLst/>
          </a:prstGeom>
          <a:noFill/>
          <a:ln>
            <a:noFill/>
          </a:ln>
        </p:spPr>
      </p:pic>
      <p:sp>
        <p:nvSpPr>
          <p:cNvPr id="151" name="Google Shape;151;p22"/>
          <p:cNvSpPr txBox="1"/>
          <p:nvPr/>
        </p:nvSpPr>
        <p:spPr>
          <a:xfrm>
            <a:off x="7190400" y="4615950"/>
            <a:ext cx="1565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t>
            </a:r>
            <a:r>
              <a:rPr lang="en" sz="1200" u="sng">
                <a:solidFill>
                  <a:schemeClr val="dk1"/>
                </a:solidFill>
                <a:latin typeface="Roboto"/>
                <a:ea typeface="Roboto"/>
                <a:cs typeface="Roboto"/>
                <a:sym typeface="Roboto"/>
                <a:hlinkClick r:id="rId5">
                  <a:extLst>
                    <a:ext uri="{A12FA001-AC4F-418D-AE19-62706E023703}">
                      <ahyp:hlinkClr val="tx"/>
                    </a:ext>
                  </a:extLst>
                </a:hlinkClick>
              </a:rPr>
              <a:t>Source: NASA</a:t>
            </a:r>
            <a:endParaRPr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Ocean Temperatures</a:t>
            </a:r>
            <a:endParaRPr/>
          </a:p>
        </p:txBody>
      </p:sp>
      <p:sp>
        <p:nvSpPr>
          <p:cNvPr id="157" name="Google Shape;157;p23"/>
          <p:cNvSpPr txBox="1"/>
          <p:nvPr>
            <p:ph idx="1" type="body"/>
          </p:nvPr>
        </p:nvSpPr>
        <p:spPr>
          <a:xfrm>
            <a:off x="387900" y="1489825"/>
            <a:ext cx="3999900" cy="3078900"/>
          </a:xfrm>
          <a:prstGeom prst="rect">
            <a:avLst/>
          </a:prstGeom>
        </p:spPr>
        <p:txBody>
          <a:bodyPr anchorCtr="0" anchor="t" bIns="91425" lIns="91425" spcFirstLastPara="1" rIns="91425" wrap="square" tIns="91425">
            <a:normAutofit fontScale="92500"/>
          </a:bodyPr>
          <a:lstStyle/>
          <a:p>
            <a:pPr indent="-310832" lvl="0" marL="457200" rtl="0" algn="l">
              <a:spcBef>
                <a:spcPts val="0"/>
              </a:spcBef>
              <a:spcAft>
                <a:spcPts val="0"/>
              </a:spcAft>
              <a:buSzPct val="100000"/>
              <a:buChar char="●"/>
            </a:pPr>
            <a:r>
              <a:rPr lang="en"/>
              <a:t>On average, our oceans have warmed at a rate of about 0.8C since pre-industrial times.*</a:t>
            </a:r>
            <a:endParaRPr/>
          </a:p>
          <a:p>
            <a:pPr indent="-310832" lvl="0" marL="457200" rtl="0" algn="l">
              <a:spcBef>
                <a:spcPts val="0"/>
              </a:spcBef>
              <a:spcAft>
                <a:spcPts val="0"/>
              </a:spcAft>
              <a:buSzPct val="100000"/>
              <a:buChar char="●"/>
            </a:pPr>
            <a:r>
              <a:rPr lang="en"/>
              <a:t>Significant</a:t>
            </a:r>
            <a:r>
              <a:rPr lang="en"/>
              <a:t> events in history have also contributed to these increased temperatures - events such as the COVID-19 pandemic and previous World Wars. </a:t>
            </a:r>
            <a:endParaRPr/>
          </a:p>
          <a:p>
            <a:pPr indent="-310832" lvl="0" marL="457200" rtl="0" algn="l">
              <a:spcBef>
                <a:spcPts val="0"/>
              </a:spcBef>
              <a:spcAft>
                <a:spcPts val="0"/>
              </a:spcAft>
              <a:buSzPct val="100000"/>
              <a:buChar char="●"/>
            </a:pPr>
            <a:r>
              <a:rPr lang="en"/>
              <a:t>Overall, the past 3 decades have been significantly warmer than expected, compared to 1880 when reliable records began.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a:off x="4572000" y="1489825"/>
            <a:ext cx="4329175" cy="2435175"/>
          </a:xfrm>
          <a:prstGeom prst="rect">
            <a:avLst/>
          </a:prstGeom>
          <a:noFill/>
          <a:ln>
            <a:noFill/>
          </a:ln>
        </p:spPr>
      </p:pic>
      <p:sp>
        <p:nvSpPr>
          <p:cNvPr id="159" name="Google Shape;159;p23"/>
          <p:cNvSpPr txBox="1"/>
          <p:nvPr/>
        </p:nvSpPr>
        <p:spPr>
          <a:xfrm>
            <a:off x="5551975" y="4699325"/>
            <a:ext cx="33492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a:ea typeface="Roboto"/>
                <a:cs typeface="Roboto"/>
                <a:sym typeface="Roboto"/>
              </a:rPr>
              <a:t>*</a:t>
            </a:r>
            <a:r>
              <a:rPr lang="en" sz="900">
                <a:solidFill>
                  <a:schemeClr val="dk1"/>
                </a:solidFill>
                <a:latin typeface="Roboto"/>
                <a:ea typeface="Roboto"/>
                <a:cs typeface="Roboto"/>
                <a:sym typeface="Roboto"/>
              </a:rPr>
              <a:t>Source: https://www.carbonbrief.org</a:t>
            </a:r>
            <a:endParaRPr sz="9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World War 1 - Visualized</a:t>
            </a:r>
            <a:endParaRPr/>
          </a:p>
        </p:txBody>
      </p:sp>
      <p:sp>
        <p:nvSpPr>
          <p:cNvPr id="165" name="Google Shape;165;p24"/>
          <p:cNvSpPr txBox="1"/>
          <p:nvPr>
            <p:ph idx="1" type="body"/>
          </p:nvPr>
        </p:nvSpPr>
        <p:spPr>
          <a:xfrm>
            <a:off x="387900" y="1489825"/>
            <a:ext cx="5555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World War 1: July 28, 1914 - November 11, 1918</a:t>
            </a:r>
            <a:endParaRPr/>
          </a:p>
          <a:p>
            <a:pPr indent="-317500" lvl="0" marL="457200" rtl="0" algn="l">
              <a:spcBef>
                <a:spcPts val="1200"/>
              </a:spcBef>
              <a:spcAft>
                <a:spcPts val="0"/>
              </a:spcAft>
              <a:buSzPts val="1400"/>
              <a:buChar char="●"/>
            </a:pPr>
            <a:r>
              <a:rPr lang="en"/>
              <a:t>While temperatures did rise slightly during the height of the war, the overall change was not drastic. </a:t>
            </a:r>
            <a:endParaRPr/>
          </a:p>
        </p:txBody>
      </p:sp>
      <p:pic>
        <p:nvPicPr>
          <p:cNvPr id="166" name="Google Shape;166;p24"/>
          <p:cNvPicPr preferRelativeResize="0"/>
          <p:nvPr/>
        </p:nvPicPr>
        <p:blipFill>
          <a:blip r:embed="rId3">
            <a:alphaModFix/>
          </a:blip>
          <a:stretch>
            <a:fillRect/>
          </a:stretch>
        </p:blipFill>
        <p:spPr>
          <a:xfrm>
            <a:off x="387900" y="3080450"/>
            <a:ext cx="2662974" cy="1852500"/>
          </a:xfrm>
          <a:prstGeom prst="rect">
            <a:avLst/>
          </a:prstGeom>
          <a:noFill/>
          <a:ln>
            <a:noFill/>
          </a:ln>
        </p:spPr>
      </p:pic>
      <p:pic>
        <p:nvPicPr>
          <p:cNvPr id="167" name="Google Shape;167;p24"/>
          <p:cNvPicPr preferRelativeResize="0"/>
          <p:nvPr/>
        </p:nvPicPr>
        <p:blipFill>
          <a:blip r:embed="rId4">
            <a:alphaModFix/>
          </a:blip>
          <a:stretch>
            <a:fillRect/>
          </a:stretch>
        </p:blipFill>
        <p:spPr>
          <a:xfrm>
            <a:off x="3494600" y="3080450"/>
            <a:ext cx="2505401" cy="1852500"/>
          </a:xfrm>
          <a:prstGeom prst="rect">
            <a:avLst/>
          </a:prstGeom>
          <a:noFill/>
          <a:ln>
            <a:noFill/>
          </a:ln>
        </p:spPr>
      </p:pic>
      <p:pic>
        <p:nvPicPr>
          <p:cNvPr id="168" name="Google Shape;168;p24"/>
          <p:cNvPicPr preferRelativeResize="0"/>
          <p:nvPr/>
        </p:nvPicPr>
        <p:blipFill>
          <a:blip r:embed="rId5">
            <a:alphaModFix/>
          </a:blip>
          <a:stretch>
            <a:fillRect/>
          </a:stretch>
        </p:blipFill>
        <p:spPr>
          <a:xfrm>
            <a:off x="6443725" y="3080450"/>
            <a:ext cx="2312375" cy="1852499"/>
          </a:xfrm>
          <a:prstGeom prst="rect">
            <a:avLst/>
          </a:prstGeom>
          <a:noFill/>
          <a:ln>
            <a:noFill/>
          </a:ln>
        </p:spPr>
      </p:pic>
      <p:pic>
        <p:nvPicPr>
          <p:cNvPr id="169" name="Google Shape;169;p24"/>
          <p:cNvPicPr preferRelativeResize="0"/>
          <p:nvPr/>
        </p:nvPicPr>
        <p:blipFill>
          <a:blip r:embed="rId6">
            <a:alphaModFix/>
          </a:blip>
          <a:stretch>
            <a:fillRect/>
          </a:stretch>
        </p:blipFill>
        <p:spPr>
          <a:xfrm>
            <a:off x="7044550" y="189400"/>
            <a:ext cx="1711550" cy="2291700"/>
          </a:xfrm>
          <a:prstGeom prst="rect">
            <a:avLst/>
          </a:prstGeom>
          <a:noFill/>
          <a:ln>
            <a:noFill/>
          </a:ln>
        </p:spPr>
      </p:pic>
      <p:pic>
        <p:nvPicPr>
          <p:cNvPr id="170" name="Google Shape;170;p24"/>
          <p:cNvPicPr preferRelativeResize="0"/>
          <p:nvPr/>
        </p:nvPicPr>
        <p:blipFill>
          <a:blip r:embed="rId7">
            <a:alphaModFix/>
          </a:blip>
          <a:stretch>
            <a:fillRect/>
          </a:stretch>
        </p:blipFill>
        <p:spPr>
          <a:xfrm>
            <a:off x="5029925" y="189402"/>
            <a:ext cx="1829052" cy="89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World War 2 - Visualized</a:t>
            </a:r>
            <a:endParaRPr/>
          </a:p>
        </p:txBody>
      </p:sp>
      <p:sp>
        <p:nvSpPr>
          <p:cNvPr id="176" name="Google Shape;176;p25"/>
          <p:cNvSpPr txBox="1"/>
          <p:nvPr>
            <p:ph idx="1" type="body"/>
          </p:nvPr>
        </p:nvSpPr>
        <p:spPr>
          <a:xfrm>
            <a:off x="387900" y="1489825"/>
            <a:ext cx="52530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World War 2: September 1, 1939 - September 2, 1945</a:t>
            </a:r>
            <a:endParaRPr/>
          </a:p>
          <a:p>
            <a:pPr indent="-317500" lvl="0" marL="457200" rtl="0" algn="l">
              <a:spcBef>
                <a:spcPts val="1200"/>
              </a:spcBef>
              <a:spcAft>
                <a:spcPts val="0"/>
              </a:spcAft>
              <a:buSzPts val="1400"/>
              <a:buChar char="●"/>
            </a:pPr>
            <a:r>
              <a:rPr lang="en"/>
              <a:t>The second World War, however, did see significant temperature increases.  </a:t>
            </a:r>
            <a:endParaRPr/>
          </a:p>
        </p:txBody>
      </p:sp>
      <p:pic>
        <p:nvPicPr>
          <p:cNvPr id="177" name="Google Shape;177;p25"/>
          <p:cNvPicPr preferRelativeResize="0"/>
          <p:nvPr/>
        </p:nvPicPr>
        <p:blipFill>
          <a:blip r:embed="rId3">
            <a:alphaModFix/>
          </a:blip>
          <a:stretch>
            <a:fillRect/>
          </a:stretch>
        </p:blipFill>
        <p:spPr>
          <a:xfrm>
            <a:off x="6153000" y="2880375"/>
            <a:ext cx="2653425" cy="2109992"/>
          </a:xfrm>
          <a:prstGeom prst="rect">
            <a:avLst/>
          </a:prstGeom>
          <a:noFill/>
          <a:ln>
            <a:noFill/>
          </a:ln>
        </p:spPr>
      </p:pic>
      <p:pic>
        <p:nvPicPr>
          <p:cNvPr id="178" name="Google Shape;178;p25"/>
          <p:cNvPicPr preferRelativeResize="0"/>
          <p:nvPr/>
        </p:nvPicPr>
        <p:blipFill>
          <a:blip r:embed="rId4">
            <a:alphaModFix/>
          </a:blip>
          <a:stretch>
            <a:fillRect/>
          </a:stretch>
        </p:blipFill>
        <p:spPr>
          <a:xfrm>
            <a:off x="387900" y="2895050"/>
            <a:ext cx="2546701" cy="2080650"/>
          </a:xfrm>
          <a:prstGeom prst="rect">
            <a:avLst/>
          </a:prstGeom>
          <a:noFill/>
          <a:ln>
            <a:noFill/>
          </a:ln>
        </p:spPr>
      </p:pic>
      <p:pic>
        <p:nvPicPr>
          <p:cNvPr id="179" name="Google Shape;179;p25"/>
          <p:cNvPicPr preferRelativeResize="0"/>
          <p:nvPr/>
        </p:nvPicPr>
        <p:blipFill>
          <a:blip r:embed="rId5">
            <a:alphaModFix/>
          </a:blip>
          <a:stretch>
            <a:fillRect/>
          </a:stretch>
        </p:blipFill>
        <p:spPr>
          <a:xfrm>
            <a:off x="3244750" y="2895050"/>
            <a:ext cx="2598109" cy="2109999"/>
          </a:xfrm>
          <a:prstGeom prst="rect">
            <a:avLst/>
          </a:prstGeom>
          <a:noFill/>
          <a:ln>
            <a:noFill/>
          </a:ln>
        </p:spPr>
      </p:pic>
      <p:pic>
        <p:nvPicPr>
          <p:cNvPr id="180" name="Google Shape;180;p25"/>
          <p:cNvPicPr preferRelativeResize="0"/>
          <p:nvPr/>
        </p:nvPicPr>
        <p:blipFill>
          <a:blip r:embed="rId6">
            <a:alphaModFix/>
          </a:blip>
          <a:stretch>
            <a:fillRect/>
          </a:stretch>
        </p:blipFill>
        <p:spPr>
          <a:xfrm>
            <a:off x="6824075" y="227050"/>
            <a:ext cx="2222198" cy="1702475"/>
          </a:xfrm>
          <a:prstGeom prst="rect">
            <a:avLst/>
          </a:prstGeom>
          <a:noFill/>
          <a:ln>
            <a:noFill/>
          </a:ln>
        </p:spPr>
      </p:pic>
      <p:pic>
        <p:nvPicPr>
          <p:cNvPr id="181" name="Google Shape;181;p25"/>
          <p:cNvPicPr preferRelativeResize="0"/>
          <p:nvPr/>
        </p:nvPicPr>
        <p:blipFill>
          <a:blip r:embed="rId7">
            <a:alphaModFix/>
          </a:blip>
          <a:stretch>
            <a:fillRect/>
          </a:stretch>
        </p:blipFill>
        <p:spPr>
          <a:xfrm>
            <a:off x="5174727" y="227050"/>
            <a:ext cx="1444974" cy="75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COVID-19 Pandemic - Visualized</a:t>
            </a:r>
            <a:endParaRPr/>
          </a:p>
        </p:txBody>
      </p:sp>
      <p:sp>
        <p:nvSpPr>
          <p:cNvPr id="187" name="Google Shape;187;p26"/>
          <p:cNvSpPr txBox="1"/>
          <p:nvPr>
            <p:ph idx="1" type="body"/>
          </p:nvPr>
        </p:nvSpPr>
        <p:spPr>
          <a:xfrm>
            <a:off x="387900" y="1489825"/>
            <a:ext cx="56706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COVID-19 Pandemic: March 11, 2020 - May 5, 2023</a:t>
            </a:r>
            <a:endParaRPr/>
          </a:p>
          <a:p>
            <a:pPr indent="-317500" lvl="0" marL="457200" rtl="0" algn="l">
              <a:spcBef>
                <a:spcPts val="1200"/>
              </a:spcBef>
              <a:spcAft>
                <a:spcPts val="0"/>
              </a:spcAft>
              <a:buSzPts val="1400"/>
              <a:buChar char="●"/>
            </a:pPr>
            <a:r>
              <a:rPr lang="en"/>
              <a:t>Lasting impacts from the global shutdown significantly affected our ocean’s temperatures. </a:t>
            </a:r>
            <a:endParaRPr/>
          </a:p>
        </p:txBody>
      </p:sp>
      <p:pic>
        <p:nvPicPr>
          <p:cNvPr id="188" name="Google Shape;188;p26"/>
          <p:cNvPicPr preferRelativeResize="0"/>
          <p:nvPr/>
        </p:nvPicPr>
        <p:blipFill>
          <a:blip r:embed="rId3">
            <a:alphaModFix/>
          </a:blip>
          <a:stretch>
            <a:fillRect/>
          </a:stretch>
        </p:blipFill>
        <p:spPr>
          <a:xfrm>
            <a:off x="7258925" y="458025"/>
            <a:ext cx="1728150" cy="1080000"/>
          </a:xfrm>
          <a:prstGeom prst="rect">
            <a:avLst/>
          </a:prstGeom>
          <a:noFill/>
          <a:ln>
            <a:noFill/>
          </a:ln>
        </p:spPr>
      </p:pic>
      <p:pic>
        <p:nvPicPr>
          <p:cNvPr id="189" name="Google Shape;189;p26"/>
          <p:cNvPicPr preferRelativeResize="0"/>
          <p:nvPr/>
        </p:nvPicPr>
        <p:blipFill>
          <a:blip r:embed="rId4">
            <a:alphaModFix/>
          </a:blip>
          <a:stretch>
            <a:fillRect/>
          </a:stretch>
        </p:blipFill>
        <p:spPr>
          <a:xfrm>
            <a:off x="387900" y="2841448"/>
            <a:ext cx="2801250" cy="2215850"/>
          </a:xfrm>
          <a:prstGeom prst="rect">
            <a:avLst/>
          </a:prstGeom>
          <a:noFill/>
          <a:ln>
            <a:noFill/>
          </a:ln>
        </p:spPr>
      </p:pic>
      <p:pic>
        <p:nvPicPr>
          <p:cNvPr id="190" name="Google Shape;190;p26"/>
          <p:cNvPicPr preferRelativeResize="0"/>
          <p:nvPr/>
        </p:nvPicPr>
        <p:blipFill>
          <a:blip r:embed="rId5">
            <a:alphaModFix/>
          </a:blip>
          <a:stretch>
            <a:fillRect/>
          </a:stretch>
        </p:blipFill>
        <p:spPr>
          <a:xfrm>
            <a:off x="3422563" y="2841450"/>
            <a:ext cx="2636983" cy="2215850"/>
          </a:xfrm>
          <a:prstGeom prst="rect">
            <a:avLst/>
          </a:prstGeom>
          <a:noFill/>
          <a:ln>
            <a:noFill/>
          </a:ln>
        </p:spPr>
      </p:pic>
      <p:pic>
        <p:nvPicPr>
          <p:cNvPr id="191" name="Google Shape;191;p26"/>
          <p:cNvPicPr preferRelativeResize="0"/>
          <p:nvPr/>
        </p:nvPicPr>
        <p:blipFill>
          <a:blip r:embed="rId6">
            <a:alphaModFix/>
          </a:blip>
          <a:stretch>
            <a:fillRect/>
          </a:stretch>
        </p:blipFill>
        <p:spPr>
          <a:xfrm>
            <a:off x="6292975" y="2841450"/>
            <a:ext cx="2694093" cy="221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Air Quality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Air Quality</a:t>
            </a:r>
            <a:endParaRPr/>
          </a:p>
        </p:txBody>
      </p:sp>
      <p:pic>
        <p:nvPicPr>
          <p:cNvPr id="202" name="Google Shape;202;p28"/>
          <p:cNvPicPr preferRelativeResize="0"/>
          <p:nvPr/>
        </p:nvPicPr>
        <p:blipFill>
          <a:blip r:embed="rId3">
            <a:alphaModFix/>
          </a:blip>
          <a:stretch>
            <a:fillRect/>
          </a:stretch>
        </p:blipFill>
        <p:spPr>
          <a:xfrm>
            <a:off x="2036162" y="1211675"/>
            <a:ext cx="6938576" cy="3435101"/>
          </a:xfrm>
          <a:prstGeom prst="rect">
            <a:avLst/>
          </a:prstGeom>
          <a:noFill/>
          <a:ln>
            <a:noFill/>
          </a:ln>
        </p:spPr>
      </p:pic>
      <p:sp>
        <p:nvSpPr>
          <p:cNvPr id="203" name="Google Shape;203;p28"/>
          <p:cNvSpPr txBox="1"/>
          <p:nvPr/>
        </p:nvSpPr>
        <p:spPr>
          <a:xfrm>
            <a:off x="80825" y="1915450"/>
            <a:ext cx="219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AQI Category + Value</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General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Ozone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NO2</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pm2.5</a:t>
            </a:r>
            <a:endParaRPr>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306275" y="458031"/>
            <a:ext cx="4081523" cy="2235949"/>
          </a:xfrm>
          <a:prstGeom prst="rect">
            <a:avLst/>
          </a:prstGeom>
          <a:noFill/>
          <a:ln>
            <a:noFill/>
          </a:ln>
        </p:spPr>
      </p:pic>
      <p:pic>
        <p:nvPicPr>
          <p:cNvPr id="209" name="Google Shape;209;p29"/>
          <p:cNvPicPr preferRelativeResize="0"/>
          <p:nvPr/>
        </p:nvPicPr>
        <p:blipFill>
          <a:blip r:embed="rId4">
            <a:alphaModFix/>
          </a:blip>
          <a:stretch>
            <a:fillRect/>
          </a:stretch>
        </p:blipFill>
        <p:spPr>
          <a:xfrm>
            <a:off x="4514600" y="458025"/>
            <a:ext cx="3966685" cy="2235950"/>
          </a:xfrm>
          <a:prstGeom prst="rect">
            <a:avLst/>
          </a:prstGeom>
          <a:noFill/>
          <a:ln>
            <a:noFill/>
          </a:ln>
        </p:spPr>
      </p:pic>
      <p:pic>
        <p:nvPicPr>
          <p:cNvPr id="210" name="Google Shape;210;p29"/>
          <p:cNvPicPr preferRelativeResize="0"/>
          <p:nvPr/>
        </p:nvPicPr>
        <p:blipFill>
          <a:blip r:embed="rId5">
            <a:alphaModFix/>
          </a:blip>
          <a:stretch>
            <a:fillRect/>
          </a:stretch>
        </p:blipFill>
        <p:spPr>
          <a:xfrm>
            <a:off x="4540198" y="2846375"/>
            <a:ext cx="3963606" cy="2144724"/>
          </a:xfrm>
          <a:prstGeom prst="rect">
            <a:avLst/>
          </a:prstGeom>
          <a:noFill/>
          <a:ln>
            <a:noFill/>
          </a:ln>
        </p:spPr>
      </p:pic>
      <p:pic>
        <p:nvPicPr>
          <p:cNvPr id="211" name="Google Shape;211;p29"/>
          <p:cNvPicPr preferRelativeResize="0"/>
          <p:nvPr/>
        </p:nvPicPr>
        <p:blipFill>
          <a:blip r:embed="rId6">
            <a:alphaModFix/>
          </a:blip>
          <a:stretch>
            <a:fillRect/>
          </a:stretch>
        </p:blipFill>
        <p:spPr>
          <a:xfrm>
            <a:off x="306275" y="2782400"/>
            <a:ext cx="4081525" cy="2144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CO2 levels</a:t>
            </a:r>
            <a:endParaRPr/>
          </a:p>
        </p:txBody>
      </p:sp>
      <p:pic>
        <p:nvPicPr>
          <p:cNvPr id="217" name="Google Shape;217;p30"/>
          <p:cNvPicPr preferRelativeResize="0"/>
          <p:nvPr/>
        </p:nvPicPr>
        <p:blipFill>
          <a:blip r:embed="rId3">
            <a:alphaModFix/>
          </a:blip>
          <a:stretch>
            <a:fillRect/>
          </a:stretch>
        </p:blipFill>
        <p:spPr>
          <a:xfrm>
            <a:off x="3140188" y="285000"/>
            <a:ext cx="5805225" cy="3820249"/>
          </a:xfrm>
          <a:prstGeom prst="rect">
            <a:avLst/>
          </a:prstGeom>
          <a:noFill/>
          <a:ln>
            <a:noFill/>
          </a:ln>
        </p:spPr>
      </p:pic>
      <p:sp>
        <p:nvSpPr>
          <p:cNvPr id="218" name="Google Shape;218;p30"/>
          <p:cNvSpPr txBox="1"/>
          <p:nvPr/>
        </p:nvSpPr>
        <p:spPr>
          <a:xfrm>
            <a:off x="221550" y="3016925"/>
            <a:ext cx="257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Trend: 3 points per year</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COVID did not slow down CO2 rising levels</a:t>
            </a:r>
            <a:endParaRPr>
              <a:solidFill>
                <a:schemeClr val="dk1"/>
              </a:solidFill>
              <a:latin typeface="Roboto"/>
              <a:ea typeface="Roboto"/>
              <a:cs typeface="Roboto"/>
              <a:sym typeface="Roboto"/>
            </a:endParaRPr>
          </a:p>
        </p:txBody>
      </p:sp>
      <p:sp>
        <p:nvSpPr>
          <p:cNvPr id="219" name="Google Shape;219;p30"/>
          <p:cNvSpPr txBox="1"/>
          <p:nvPr/>
        </p:nvSpPr>
        <p:spPr>
          <a:xfrm>
            <a:off x="221550" y="2247125"/>
            <a:ext cx="257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Global Warming API</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 CO2 levels</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2013-2023</a:t>
            </a:r>
            <a:endParaRPr>
              <a:solidFill>
                <a:schemeClr val="dk1"/>
              </a:solidFill>
              <a:latin typeface="Roboto"/>
              <a:ea typeface="Roboto"/>
              <a:cs typeface="Roboto"/>
              <a:sym typeface="Roboto"/>
            </a:endParaRPr>
          </a:p>
        </p:txBody>
      </p:sp>
      <p:sp>
        <p:nvSpPr>
          <p:cNvPr id="220" name="Google Shape;220;p30"/>
          <p:cNvSpPr txBox="1"/>
          <p:nvPr/>
        </p:nvSpPr>
        <p:spPr>
          <a:xfrm>
            <a:off x="106450" y="1458950"/>
            <a:ext cx="30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R</a:t>
            </a:r>
            <a:r>
              <a:rPr lang="en">
                <a:solidFill>
                  <a:schemeClr val="dk1"/>
                </a:solidFill>
                <a:latin typeface="Roboto"/>
                <a:ea typeface="Roboto"/>
                <a:cs typeface="Roboto"/>
                <a:sym typeface="Roboto"/>
              </a:rPr>
              <a:t>eference: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Pre-industrial levels 280 ppm</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Today 420 ppm</a:t>
            </a:r>
            <a:endParaRPr>
              <a:solidFill>
                <a:schemeClr val="dk1"/>
              </a:solidFill>
              <a:latin typeface="Roboto"/>
              <a:ea typeface="Roboto"/>
              <a:cs typeface="Roboto"/>
              <a:sym typeface="Roboto"/>
            </a:endParaRPr>
          </a:p>
        </p:txBody>
      </p:sp>
      <p:sp>
        <p:nvSpPr>
          <p:cNvPr id="221" name="Google Shape;221;p30"/>
          <p:cNvSpPr txBox="1"/>
          <p:nvPr/>
        </p:nvSpPr>
        <p:spPr>
          <a:xfrm>
            <a:off x="2626100" y="4181425"/>
            <a:ext cx="65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Georgia"/>
                <a:ea typeface="Georgia"/>
                <a:cs typeface="Georgia"/>
                <a:sym typeface="Georgia"/>
              </a:rPr>
              <a:t>However, while carbon dioxide (CO2) emissions fell by 5.4 percent in 2020 compared to the previous year, the amount of carbon dioxide in the atmosphere continued to grow at about the same rate as in preceding years.  “This suggests that reducing activity in these industrial and residential sectors is not practical in the short term”.</a:t>
            </a:r>
            <a:endParaRPr sz="1100">
              <a:solidFill>
                <a:schemeClr val="dk1"/>
              </a:solidFill>
              <a:latin typeface="Roboto"/>
              <a:ea typeface="Roboto"/>
              <a:cs typeface="Roboto"/>
              <a:sym typeface="Roboto"/>
            </a:endParaRPr>
          </a:p>
        </p:txBody>
      </p:sp>
      <p:pic>
        <p:nvPicPr>
          <p:cNvPr id="222" name="Google Shape;222;p30"/>
          <p:cNvPicPr preferRelativeResize="0"/>
          <p:nvPr/>
        </p:nvPicPr>
        <p:blipFill>
          <a:blip r:embed="rId4">
            <a:alphaModFix/>
          </a:blip>
          <a:stretch>
            <a:fillRect/>
          </a:stretch>
        </p:blipFill>
        <p:spPr>
          <a:xfrm>
            <a:off x="106675" y="4064600"/>
            <a:ext cx="2443227" cy="885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71" name="Google Shape;71;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Intro</a:t>
            </a:r>
            <a:endParaRPr b="1" sz="2000"/>
          </a:p>
          <a:p>
            <a:pPr indent="0" lvl="0" marL="0" rtl="0" algn="l">
              <a:spcBef>
                <a:spcPts val="1200"/>
              </a:spcBef>
              <a:spcAft>
                <a:spcPts val="0"/>
              </a:spcAft>
              <a:buNone/>
            </a:pPr>
            <a:r>
              <a:rPr b="1" lang="en" sz="2000"/>
              <a:t>Our Oceans -</a:t>
            </a:r>
            <a:r>
              <a:rPr lang="en" sz="2000"/>
              <a:t> Sea Level Rise</a:t>
            </a:r>
            <a:endParaRPr sz="2000"/>
          </a:p>
          <a:p>
            <a:pPr indent="0" lvl="0" marL="0" rtl="0" algn="l">
              <a:spcBef>
                <a:spcPts val="1200"/>
              </a:spcBef>
              <a:spcAft>
                <a:spcPts val="0"/>
              </a:spcAft>
              <a:buNone/>
            </a:pPr>
            <a:r>
              <a:rPr b="1" lang="en" sz="2000"/>
              <a:t>Our Oceans -</a:t>
            </a:r>
            <a:r>
              <a:rPr lang="en" sz="2000"/>
              <a:t> Temperature Changes</a:t>
            </a:r>
            <a:endParaRPr sz="2000"/>
          </a:p>
          <a:p>
            <a:pPr indent="0" lvl="0" marL="0" rtl="0" algn="l">
              <a:spcBef>
                <a:spcPts val="1200"/>
              </a:spcBef>
              <a:spcAft>
                <a:spcPts val="0"/>
              </a:spcAft>
              <a:buNone/>
            </a:pPr>
            <a:r>
              <a:rPr b="1" lang="en" sz="2000"/>
              <a:t>Air Quality -</a:t>
            </a:r>
            <a:r>
              <a:rPr lang="en" sz="2000"/>
              <a:t> Air Pollution</a:t>
            </a:r>
            <a:endParaRPr sz="2000"/>
          </a:p>
          <a:p>
            <a:pPr indent="0" lvl="0" marL="0" rtl="0" algn="l">
              <a:spcBef>
                <a:spcPts val="1200"/>
              </a:spcBef>
              <a:spcAft>
                <a:spcPts val="1200"/>
              </a:spcAft>
              <a:buNone/>
            </a:pPr>
            <a:r>
              <a:rPr b="1" lang="en" sz="2000"/>
              <a:t>Dashboard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Analyzing the relationship between ocean temperatures and sea level rise throughout the past century.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Investigating the impact of COVID-19 lockdowns on regional air pollution levels.</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p:nvPr/>
        </p:nvSpPr>
        <p:spPr>
          <a:xfrm>
            <a:off x="7154675" y="2637425"/>
            <a:ext cx="1321800" cy="1015500"/>
          </a:xfrm>
          <a:prstGeom prst="flowChartAlternateProcess">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 name="Google Shape;83;p16"/>
          <p:cNvSpPr/>
          <p:nvPr/>
        </p:nvSpPr>
        <p:spPr>
          <a:xfrm>
            <a:off x="7539925" y="1706250"/>
            <a:ext cx="793200" cy="678900"/>
          </a:xfrm>
          <a:prstGeom prst="flowChartAlternateProcess">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 name="Google Shape;84;p16"/>
          <p:cNvSpPr/>
          <p:nvPr/>
        </p:nvSpPr>
        <p:spPr>
          <a:xfrm>
            <a:off x="4085350" y="4204250"/>
            <a:ext cx="1562100" cy="458100"/>
          </a:xfrm>
          <a:prstGeom prst="flowChartAlternateProcess">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5" name="Google Shape;85;p16"/>
          <p:cNvSpPr/>
          <p:nvPr/>
        </p:nvSpPr>
        <p:spPr>
          <a:xfrm>
            <a:off x="3838150" y="3790100"/>
            <a:ext cx="1562100" cy="458100"/>
          </a:xfrm>
          <a:prstGeom prst="flowChartAlternateProcess">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6"/>
          <p:cNvSpPr/>
          <p:nvPr/>
        </p:nvSpPr>
        <p:spPr>
          <a:xfrm>
            <a:off x="3635575" y="2416650"/>
            <a:ext cx="1562100" cy="4581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7" name="Google Shape;87;p16"/>
          <p:cNvSpPr/>
          <p:nvPr/>
        </p:nvSpPr>
        <p:spPr>
          <a:xfrm>
            <a:off x="3754825" y="1802376"/>
            <a:ext cx="1562100" cy="4206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 name="Google Shape;88;p16"/>
          <p:cNvSpPr/>
          <p:nvPr/>
        </p:nvSpPr>
        <p:spPr>
          <a:xfrm>
            <a:off x="3977125" y="1200325"/>
            <a:ext cx="1562100" cy="4446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9" name="Google Shape;89;p16"/>
          <p:cNvSpPr/>
          <p:nvPr/>
        </p:nvSpPr>
        <p:spPr>
          <a:xfrm>
            <a:off x="353175" y="3089500"/>
            <a:ext cx="2373000" cy="778500"/>
          </a:xfrm>
          <a:prstGeom prst="flowChartAlternateProcess">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0" name="Google Shape;90;p16"/>
          <p:cNvSpPr/>
          <p:nvPr/>
        </p:nvSpPr>
        <p:spPr>
          <a:xfrm>
            <a:off x="509725" y="1252700"/>
            <a:ext cx="1562100" cy="678900"/>
          </a:xfrm>
          <a:prstGeom prst="flowChartAlternateProcess">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1" name="Google Shape;9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sp>
        <p:nvSpPr>
          <p:cNvPr id="92" name="Google Shape;92;p16"/>
          <p:cNvSpPr txBox="1"/>
          <p:nvPr/>
        </p:nvSpPr>
        <p:spPr>
          <a:xfrm>
            <a:off x="387900" y="3316325"/>
            <a:ext cx="29799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styles_merged_MG_NL.css</a:t>
            </a:r>
            <a:endParaRPr>
              <a:latin typeface="Roboto"/>
              <a:ea typeface="Roboto"/>
              <a:cs typeface="Roboto"/>
              <a:sym typeface="Roboto"/>
            </a:endParaRPr>
          </a:p>
        </p:txBody>
      </p:sp>
      <p:sp>
        <p:nvSpPr>
          <p:cNvPr id="93" name="Google Shape;93;p16"/>
          <p:cNvSpPr txBox="1"/>
          <p:nvPr/>
        </p:nvSpPr>
        <p:spPr>
          <a:xfrm>
            <a:off x="564750" y="1405850"/>
            <a:ext cx="3220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FinalIndex.html</a:t>
            </a:r>
            <a:endParaRPr>
              <a:latin typeface="Roboto"/>
              <a:ea typeface="Roboto"/>
              <a:cs typeface="Roboto"/>
              <a:sym typeface="Roboto"/>
            </a:endParaRPr>
          </a:p>
        </p:txBody>
      </p:sp>
      <p:cxnSp>
        <p:nvCxnSpPr>
          <p:cNvPr id="94" name="Google Shape;94;p16"/>
          <p:cNvCxnSpPr>
            <a:stCxn id="89" idx="0"/>
            <a:endCxn id="90" idx="2"/>
          </p:cNvCxnSpPr>
          <p:nvPr/>
        </p:nvCxnSpPr>
        <p:spPr>
          <a:xfrm rot="10800000">
            <a:off x="1290675" y="1931500"/>
            <a:ext cx="249000" cy="11580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6"/>
          <p:cNvCxnSpPr>
            <a:endCxn id="96" idx="1"/>
          </p:cNvCxnSpPr>
          <p:nvPr/>
        </p:nvCxnSpPr>
        <p:spPr>
          <a:xfrm flipH="1" rot="10800000">
            <a:off x="2046700" y="1353088"/>
            <a:ext cx="1882500" cy="1482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6"/>
          <p:cNvCxnSpPr>
            <a:endCxn id="98" idx="1"/>
          </p:cNvCxnSpPr>
          <p:nvPr/>
        </p:nvCxnSpPr>
        <p:spPr>
          <a:xfrm>
            <a:off x="2023375" y="1567625"/>
            <a:ext cx="1773600" cy="384900"/>
          </a:xfrm>
          <a:prstGeom prst="straightConnector1">
            <a:avLst/>
          </a:prstGeom>
          <a:noFill/>
          <a:ln cap="flat" cmpd="sng" w="9525">
            <a:solidFill>
              <a:schemeClr val="dk2"/>
            </a:solidFill>
            <a:prstDash val="solid"/>
            <a:round/>
            <a:headEnd len="med" w="med" type="none"/>
            <a:tailEnd len="med" w="med" type="triangle"/>
          </a:ln>
        </p:spPr>
      </p:cxnSp>
      <p:sp>
        <p:nvSpPr>
          <p:cNvPr id="96" name="Google Shape;96;p16"/>
          <p:cNvSpPr txBox="1"/>
          <p:nvPr/>
        </p:nvSpPr>
        <p:spPr>
          <a:xfrm>
            <a:off x="3929200" y="1226938"/>
            <a:ext cx="21507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Global_AP_Nat.js</a:t>
            </a:r>
            <a:endParaRPr>
              <a:latin typeface="Roboto"/>
              <a:ea typeface="Roboto"/>
              <a:cs typeface="Roboto"/>
              <a:sym typeface="Roboto"/>
            </a:endParaRPr>
          </a:p>
        </p:txBody>
      </p:sp>
      <p:sp>
        <p:nvSpPr>
          <p:cNvPr id="98" name="Google Shape;98;p16"/>
          <p:cNvSpPr txBox="1"/>
          <p:nvPr/>
        </p:nvSpPr>
        <p:spPr>
          <a:xfrm>
            <a:off x="3796975" y="1802375"/>
            <a:ext cx="19224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co2script_NL.js</a:t>
            </a:r>
            <a:endParaRPr>
              <a:latin typeface="Roboto"/>
              <a:ea typeface="Roboto"/>
              <a:cs typeface="Roboto"/>
              <a:sym typeface="Roboto"/>
            </a:endParaRPr>
          </a:p>
        </p:txBody>
      </p:sp>
      <p:cxnSp>
        <p:nvCxnSpPr>
          <p:cNvPr id="99" name="Google Shape;99;p16"/>
          <p:cNvCxnSpPr/>
          <p:nvPr/>
        </p:nvCxnSpPr>
        <p:spPr>
          <a:xfrm>
            <a:off x="2031150" y="1614100"/>
            <a:ext cx="1609500" cy="930000"/>
          </a:xfrm>
          <a:prstGeom prst="straightConnector1">
            <a:avLst/>
          </a:prstGeom>
          <a:noFill/>
          <a:ln cap="flat" cmpd="sng" w="9525">
            <a:solidFill>
              <a:schemeClr val="dk2"/>
            </a:solidFill>
            <a:prstDash val="solid"/>
            <a:round/>
            <a:headEnd len="med" w="med" type="none"/>
            <a:tailEnd len="med" w="med" type="triangle"/>
          </a:ln>
        </p:spPr>
      </p:cxnSp>
      <p:sp>
        <p:nvSpPr>
          <p:cNvPr id="100" name="Google Shape;100;p16"/>
          <p:cNvSpPr txBox="1"/>
          <p:nvPr/>
        </p:nvSpPr>
        <p:spPr>
          <a:xfrm>
            <a:off x="3784975" y="2451225"/>
            <a:ext cx="15621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script_MG.js</a:t>
            </a:r>
            <a:endParaRPr>
              <a:latin typeface="Roboto"/>
              <a:ea typeface="Roboto"/>
              <a:cs typeface="Roboto"/>
              <a:sym typeface="Roboto"/>
            </a:endParaRPr>
          </a:p>
        </p:txBody>
      </p:sp>
      <p:cxnSp>
        <p:nvCxnSpPr>
          <p:cNvPr id="101" name="Google Shape;101;p16"/>
          <p:cNvCxnSpPr/>
          <p:nvPr/>
        </p:nvCxnSpPr>
        <p:spPr>
          <a:xfrm>
            <a:off x="5491025" y="1421025"/>
            <a:ext cx="1682400" cy="1282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2" name="Google Shape;102;p16"/>
          <p:cNvCxnSpPr/>
          <p:nvPr/>
        </p:nvCxnSpPr>
        <p:spPr>
          <a:xfrm>
            <a:off x="5316925" y="2070600"/>
            <a:ext cx="1490100" cy="648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3" name="Google Shape;103;p16"/>
          <p:cNvCxnSpPr/>
          <p:nvPr/>
        </p:nvCxnSpPr>
        <p:spPr>
          <a:xfrm flipH="1" rot="10800000">
            <a:off x="5189850" y="1922375"/>
            <a:ext cx="2319900" cy="726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04" name="Google Shape;104;p16"/>
          <p:cNvSpPr txBox="1"/>
          <p:nvPr/>
        </p:nvSpPr>
        <p:spPr>
          <a:xfrm>
            <a:off x="7642025" y="1706250"/>
            <a:ext cx="7449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API calls</a:t>
            </a:r>
            <a:endParaRPr>
              <a:latin typeface="Roboto"/>
              <a:ea typeface="Roboto"/>
              <a:cs typeface="Roboto"/>
              <a:sym typeface="Roboto"/>
            </a:endParaRPr>
          </a:p>
        </p:txBody>
      </p:sp>
      <p:sp>
        <p:nvSpPr>
          <p:cNvPr id="105" name="Google Shape;105;p16"/>
          <p:cNvSpPr txBox="1"/>
          <p:nvPr/>
        </p:nvSpPr>
        <p:spPr>
          <a:xfrm>
            <a:off x="7293575" y="2787650"/>
            <a:ext cx="10935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Algorithm Alchemists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SQL</a:t>
            </a:r>
            <a:endParaRPr>
              <a:latin typeface="Roboto"/>
              <a:ea typeface="Roboto"/>
              <a:cs typeface="Roboto"/>
              <a:sym typeface="Roboto"/>
            </a:endParaRPr>
          </a:p>
        </p:txBody>
      </p:sp>
      <p:cxnSp>
        <p:nvCxnSpPr>
          <p:cNvPr id="106" name="Google Shape;106;p16"/>
          <p:cNvCxnSpPr>
            <a:endCxn id="82" idx="1"/>
          </p:cNvCxnSpPr>
          <p:nvPr/>
        </p:nvCxnSpPr>
        <p:spPr>
          <a:xfrm flipH="1" rot="10800000">
            <a:off x="5684075" y="3145175"/>
            <a:ext cx="1470600" cy="909300"/>
          </a:xfrm>
          <a:prstGeom prst="straightConnector1">
            <a:avLst/>
          </a:prstGeom>
          <a:noFill/>
          <a:ln cap="flat" cmpd="sng" w="9525">
            <a:solidFill>
              <a:schemeClr val="dk2"/>
            </a:solidFill>
            <a:prstDash val="solid"/>
            <a:round/>
            <a:headEnd len="med" w="med" type="none"/>
            <a:tailEnd len="med" w="med" type="triangle"/>
          </a:ln>
        </p:spPr>
      </p:cxnSp>
      <p:sp>
        <p:nvSpPr>
          <p:cNvPr id="107" name="Google Shape;107;p16"/>
          <p:cNvSpPr txBox="1"/>
          <p:nvPr/>
        </p:nvSpPr>
        <p:spPr>
          <a:xfrm>
            <a:off x="4085350" y="3812150"/>
            <a:ext cx="18384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pgAdmin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Jupyter notebook</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Our Oceans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Historical Sea Level Rise</a:t>
            </a:r>
            <a:endParaRPr/>
          </a:p>
        </p:txBody>
      </p:sp>
      <p:sp>
        <p:nvSpPr>
          <p:cNvPr id="118" name="Google Shape;118;p18"/>
          <p:cNvSpPr txBox="1"/>
          <p:nvPr>
            <p:ph idx="1" type="body"/>
          </p:nvPr>
        </p:nvSpPr>
        <p:spPr>
          <a:xfrm>
            <a:off x="387900" y="1751850"/>
            <a:ext cx="5077800" cy="3078600"/>
          </a:xfrm>
          <a:prstGeom prst="rect">
            <a:avLst/>
          </a:prstGeom>
        </p:spPr>
        <p:txBody>
          <a:bodyPr anchorCtr="0" anchor="t" bIns="91425" lIns="91425" spcFirstLastPara="1" rIns="91425" wrap="square" tIns="91425">
            <a:noAutofit/>
          </a:bodyPr>
          <a:lstStyle/>
          <a:p>
            <a:pPr indent="-307975" lvl="0" marL="457200" rtl="0" algn="l">
              <a:lnSpc>
                <a:spcPct val="95000"/>
              </a:lnSpc>
              <a:spcBef>
                <a:spcPts val="0"/>
              </a:spcBef>
              <a:spcAft>
                <a:spcPts val="0"/>
              </a:spcAft>
              <a:buSzPts val="1250"/>
              <a:buChar char="●"/>
            </a:pPr>
            <a:r>
              <a:rPr lang="en" sz="1250"/>
              <a:t>Initial measurements were limited, but advancements in technology and monitoring have allowed for more accurate data collection.</a:t>
            </a:r>
            <a:endParaRPr sz="1250"/>
          </a:p>
          <a:p>
            <a:pPr indent="0" lvl="0" marL="0" rtl="0" algn="l">
              <a:lnSpc>
                <a:spcPct val="95000"/>
              </a:lnSpc>
              <a:spcBef>
                <a:spcPts val="1000"/>
              </a:spcBef>
              <a:spcAft>
                <a:spcPts val="0"/>
              </a:spcAft>
              <a:buNone/>
            </a:pPr>
            <a:r>
              <a:t/>
            </a:r>
            <a:endParaRPr sz="1250"/>
          </a:p>
          <a:p>
            <a:pPr indent="-307975" lvl="0" marL="457200" rtl="0" algn="l">
              <a:lnSpc>
                <a:spcPct val="95000"/>
              </a:lnSpc>
              <a:spcBef>
                <a:spcPts val="1000"/>
              </a:spcBef>
              <a:spcAft>
                <a:spcPts val="0"/>
              </a:spcAft>
              <a:buSzPts val="1250"/>
              <a:buChar char="●"/>
            </a:pPr>
            <a:r>
              <a:rPr lang="en" sz="1250"/>
              <a:t>Contributing factors include: </a:t>
            </a:r>
            <a:endParaRPr sz="1250"/>
          </a:p>
          <a:p>
            <a:pPr indent="-307975" lvl="1" marL="914400" rtl="0" algn="l">
              <a:lnSpc>
                <a:spcPct val="95000"/>
              </a:lnSpc>
              <a:spcBef>
                <a:spcPts val="1000"/>
              </a:spcBef>
              <a:spcAft>
                <a:spcPts val="0"/>
              </a:spcAft>
              <a:buSzPts val="1250"/>
              <a:buChar char="○"/>
            </a:pPr>
            <a:r>
              <a:rPr lang="en" sz="1250"/>
              <a:t>Thermal expansion of seawater due to rising temperatures</a:t>
            </a:r>
            <a:endParaRPr sz="1250"/>
          </a:p>
          <a:p>
            <a:pPr indent="-307975" lvl="1" marL="914400" rtl="0" algn="l">
              <a:lnSpc>
                <a:spcPct val="95000"/>
              </a:lnSpc>
              <a:spcBef>
                <a:spcPts val="1000"/>
              </a:spcBef>
              <a:spcAft>
                <a:spcPts val="0"/>
              </a:spcAft>
              <a:buSzPts val="1250"/>
              <a:buChar char="○"/>
            </a:pPr>
            <a:r>
              <a:rPr lang="en" sz="1250"/>
              <a:t>Melting of glaciers and ice caps</a:t>
            </a:r>
            <a:r>
              <a:rPr lang="en" sz="1250"/>
              <a:t>, p</a:t>
            </a:r>
            <a:r>
              <a:rPr lang="en" sz="1250"/>
              <a:t>articularly from the Greenland and Antarctic ice sheets.</a:t>
            </a:r>
            <a:endParaRPr sz="1250"/>
          </a:p>
          <a:p>
            <a:pPr indent="0" lvl="0" marL="0" rtl="0" algn="l">
              <a:lnSpc>
                <a:spcPct val="95000"/>
              </a:lnSpc>
              <a:spcBef>
                <a:spcPts val="1000"/>
              </a:spcBef>
              <a:spcAft>
                <a:spcPts val="0"/>
              </a:spcAft>
              <a:buNone/>
            </a:pPr>
            <a:r>
              <a:t/>
            </a:r>
            <a:endParaRPr sz="1250"/>
          </a:p>
          <a:p>
            <a:pPr indent="0" lvl="0" marL="0" rtl="0" algn="l">
              <a:lnSpc>
                <a:spcPct val="95000"/>
              </a:lnSpc>
              <a:spcBef>
                <a:spcPts val="1000"/>
              </a:spcBef>
              <a:spcAft>
                <a:spcPts val="0"/>
              </a:spcAft>
              <a:buNone/>
            </a:pPr>
            <a:r>
              <a:t/>
            </a:r>
            <a:endParaRPr sz="12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1000"/>
              </a:spcAft>
              <a:buNone/>
            </a:pPr>
            <a:r>
              <a:rPr b="1" i="1" lang="en" sz="850"/>
              <a:t>View Chart: ‘Global Historical Rise in Sea Level’</a:t>
            </a:r>
            <a:endParaRPr b="1" i="1" sz="850"/>
          </a:p>
        </p:txBody>
      </p:sp>
      <p:pic>
        <p:nvPicPr>
          <p:cNvPr id="119" name="Google Shape;119;p18"/>
          <p:cNvPicPr preferRelativeResize="0"/>
          <p:nvPr/>
        </p:nvPicPr>
        <p:blipFill>
          <a:blip r:embed="rId3">
            <a:alphaModFix/>
          </a:blip>
          <a:stretch>
            <a:fillRect/>
          </a:stretch>
        </p:blipFill>
        <p:spPr>
          <a:xfrm>
            <a:off x="5569200" y="1489825"/>
            <a:ext cx="3289775" cy="256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426875" y="4348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Historical Sea Level Rise</a:t>
            </a:r>
            <a:endParaRPr/>
          </a:p>
        </p:txBody>
      </p:sp>
      <p:pic>
        <p:nvPicPr>
          <p:cNvPr id="125" name="Google Shape;125;p19"/>
          <p:cNvPicPr preferRelativeResize="0"/>
          <p:nvPr/>
        </p:nvPicPr>
        <p:blipFill>
          <a:blip r:embed="rId3">
            <a:alphaModFix/>
          </a:blip>
          <a:stretch>
            <a:fillRect/>
          </a:stretch>
        </p:blipFill>
        <p:spPr>
          <a:xfrm>
            <a:off x="351750" y="1503775"/>
            <a:ext cx="6475350" cy="2947825"/>
          </a:xfrm>
          <a:prstGeom prst="rect">
            <a:avLst/>
          </a:prstGeom>
          <a:noFill/>
          <a:ln>
            <a:noFill/>
          </a:ln>
        </p:spPr>
      </p:pic>
      <p:sp>
        <p:nvSpPr>
          <p:cNvPr id="126" name="Google Shape;126;p19"/>
          <p:cNvSpPr txBox="1"/>
          <p:nvPr>
            <p:ph idx="1" type="body"/>
          </p:nvPr>
        </p:nvSpPr>
        <p:spPr>
          <a:xfrm>
            <a:off x="6827100" y="1303700"/>
            <a:ext cx="2183100" cy="3219000"/>
          </a:xfrm>
          <a:prstGeom prst="rect">
            <a:avLst/>
          </a:prstGeom>
        </p:spPr>
        <p:txBody>
          <a:bodyPr anchorCtr="0" anchor="t" bIns="91425" lIns="91425" spcFirstLastPara="1" rIns="91425" wrap="square" tIns="91425">
            <a:noAutofit/>
          </a:bodyPr>
          <a:lstStyle/>
          <a:p>
            <a:pPr indent="0" lvl="0" marL="91440" rtl="0" algn="l">
              <a:lnSpc>
                <a:spcPct val="95000"/>
              </a:lnSpc>
              <a:spcBef>
                <a:spcPts val="0"/>
              </a:spcBef>
              <a:spcAft>
                <a:spcPts val="0"/>
              </a:spcAft>
              <a:buNone/>
            </a:pPr>
            <a:r>
              <a:t/>
            </a:r>
            <a:endParaRPr sz="1250"/>
          </a:p>
          <a:p>
            <a:pPr indent="-79375" lvl="0" marL="91440" rtl="0" algn="l">
              <a:lnSpc>
                <a:spcPct val="95000"/>
              </a:lnSpc>
              <a:spcBef>
                <a:spcPts val="1000"/>
              </a:spcBef>
              <a:spcAft>
                <a:spcPts val="0"/>
              </a:spcAft>
              <a:buSzPts val="1250"/>
              <a:buChar char="●"/>
            </a:pPr>
            <a:r>
              <a:rPr lang="en" sz="1250"/>
              <a:t>While the trend has been steady, sea level rise has accelerated in recent decades due to increased global warming.</a:t>
            </a:r>
            <a:endParaRPr sz="1250"/>
          </a:p>
          <a:p>
            <a:pPr indent="-79375" lvl="0" marL="91440" rtl="0" algn="l">
              <a:lnSpc>
                <a:spcPct val="95000"/>
              </a:lnSpc>
              <a:spcBef>
                <a:spcPts val="1000"/>
              </a:spcBef>
              <a:spcAft>
                <a:spcPts val="1000"/>
              </a:spcAft>
              <a:buSzPts val="1250"/>
              <a:buChar char="●"/>
            </a:pPr>
            <a:r>
              <a:rPr b="1" lang="en" sz="1250"/>
              <a:t>Factors: </a:t>
            </a:r>
            <a:r>
              <a:rPr lang="en" sz="1250"/>
              <a:t>Growing population, industrialization &amp; greater use of fossil fuels.</a:t>
            </a:r>
            <a:endParaRPr sz="1250"/>
          </a:p>
        </p:txBody>
      </p:sp>
      <p:sp>
        <p:nvSpPr>
          <p:cNvPr id="127" name="Google Shape;127;p19"/>
          <p:cNvSpPr txBox="1"/>
          <p:nvPr/>
        </p:nvSpPr>
        <p:spPr>
          <a:xfrm>
            <a:off x="7423875" y="4602975"/>
            <a:ext cx="15540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Roboto"/>
                <a:ea typeface="Roboto"/>
                <a:cs typeface="Roboto"/>
                <a:sym typeface="Roboto"/>
                <a:hlinkClick r:id="rId4">
                  <a:extLst>
                    <a:ext uri="{A12FA001-AC4F-418D-AE19-62706E023703}">
                      <ahyp:hlinkClr val="tx"/>
                    </a:ext>
                  </a:extLst>
                </a:hlinkClick>
              </a:rPr>
              <a:t>Source: EPA.gov</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Predicted</a:t>
            </a:r>
            <a:r>
              <a:rPr lang="en"/>
              <a:t> Sea Level Rise</a:t>
            </a:r>
            <a:endParaRPr/>
          </a:p>
        </p:txBody>
      </p:sp>
      <p:sp>
        <p:nvSpPr>
          <p:cNvPr id="133" name="Google Shape;133;p20"/>
          <p:cNvSpPr txBox="1"/>
          <p:nvPr>
            <p:ph idx="1" type="body"/>
          </p:nvPr>
        </p:nvSpPr>
        <p:spPr>
          <a:xfrm>
            <a:off x="3749400" y="1283900"/>
            <a:ext cx="5077800" cy="3390900"/>
          </a:xfrm>
          <a:prstGeom prst="rect">
            <a:avLst/>
          </a:prstGeom>
        </p:spPr>
        <p:txBody>
          <a:bodyPr anchorCtr="0" anchor="t" bIns="91425" lIns="91425" spcFirstLastPara="1" rIns="91425" wrap="square" tIns="91425">
            <a:noAutofit/>
          </a:bodyPr>
          <a:lstStyle/>
          <a:p>
            <a:pPr indent="-320675" lvl="0" marL="457200" rtl="0" algn="l">
              <a:lnSpc>
                <a:spcPct val="95000"/>
              </a:lnSpc>
              <a:spcBef>
                <a:spcPts val="0"/>
              </a:spcBef>
              <a:spcAft>
                <a:spcPts val="0"/>
              </a:spcAft>
              <a:buSzPts val="1450"/>
              <a:buChar char="●"/>
            </a:pPr>
            <a:r>
              <a:rPr lang="en" sz="1450"/>
              <a:t>Urban centers like </a:t>
            </a:r>
            <a:r>
              <a:rPr b="1" lang="en" sz="1450"/>
              <a:t>New York, Sydney, and Miami Beach</a:t>
            </a:r>
            <a:r>
              <a:rPr lang="en" sz="1450"/>
              <a:t> are particularly vulnerable to the impacts of sea level rise due to their coastal locations and dense populations.</a:t>
            </a:r>
            <a:endParaRPr sz="1450"/>
          </a:p>
          <a:p>
            <a:pPr indent="-320675" lvl="0" marL="457200" rtl="0" algn="l">
              <a:lnSpc>
                <a:spcPct val="95000"/>
              </a:lnSpc>
              <a:spcBef>
                <a:spcPts val="1000"/>
              </a:spcBef>
              <a:spcAft>
                <a:spcPts val="0"/>
              </a:spcAft>
              <a:buSzPts val="1450"/>
              <a:buChar char="●"/>
            </a:pPr>
            <a:r>
              <a:rPr lang="en" sz="1450"/>
              <a:t>Cities built on low-lying coastal areas experience a higher risk of inundation.</a:t>
            </a:r>
            <a:endParaRPr sz="1450"/>
          </a:p>
          <a:p>
            <a:pPr indent="-320675" lvl="0" marL="457200" rtl="0" algn="l">
              <a:lnSpc>
                <a:spcPct val="95000"/>
              </a:lnSpc>
              <a:spcBef>
                <a:spcPts val="1000"/>
              </a:spcBef>
              <a:spcAft>
                <a:spcPts val="0"/>
              </a:spcAft>
              <a:buSzPts val="1450"/>
              <a:buChar char="●"/>
            </a:pPr>
            <a:r>
              <a:rPr lang="en" sz="1450"/>
              <a:t>Urban development and the extraction of groundwater can cause land subsidence, exacerbating the effects of sea level rise.</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l">
              <a:lnSpc>
                <a:spcPct val="95000"/>
              </a:lnSpc>
              <a:spcBef>
                <a:spcPts val="1000"/>
              </a:spcBef>
              <a:spcAft>
                <a:spcPts val="0"/>
              </a:spcAft>
              <a:buNone/>
            </a:pPr>
            <a:r>
              <a:t/>
            </a:r>
            <a:endParaRPr i="1" sz="850"/>
          </a:p>
          <a:p>
            <a:pPr indent="0" lvl="0" marL="0" rtl="0" algn="r">
              <a:lnSpc>
                <a:spcPct val="95000"/>
              </a:lnSpc>
              <a:spcBef>
                <a:spcPts val="1000"/>
              </a:spcBef>
              <a:spcAft>
                <a:spcPts val="1000"/>
              </a:spcAft>
              <a:buNone/>
            </a:pPr>
            <a:r>
              <a:rPr b="1" i="1" lang="en" sz="850"/>
              <a:t>View Chart: ‘Cumulative Predicted rise in Sea Level over Time’</a:t>
            </a:r>
            <a:endParaRPr b="1" i="1" sz="850"/>
          </a:p>
        </p:txBody>
      </p:sp>
      <p:pic>
        <p:nvPicPr>
          <p:cNvPr id="134" name="Google Shape;134;p20"/>
          <p:cNvPicPr preferRelativeResize="0"/>
          <p:nvPr/>
        </p:nvPicPr>
        <p:blipFill>
          <a:blip r:embed="rId3">
            <a:alphaModFix/>
          </a:blip>
          <a:stretch>
            <a:fillRect/>
          </a:stretch>
        </p:blipFill>
        <p:spPr>
          <a:xfrm>
            <a:off x="366350" y="1638675"/>
            <a:ext cx="3383049" cy="256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Predicted Sea Level Rise</a:t>
            </a:r>
            <a:endParaRPr/>
          </a:p>
        </p:txBody>
      </p:sp>
      <p:sp>
        <p:nvSpPr>
          <p:cNvPr id="140" name="Google Shape;140;p21"/>
          <p:cNvSpPr txBox="1"/>
          <p:nvPr>
            <p:ph idx="1" type="body"/>
          </p:nvPr>
        </p:nvSpPr>
        <p:spPr>
          <a:xfrm>
            <a:off x="112100" y="1570525"/>
            <a:ext cx="2156100" cy="3096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50"/>
              <a:t>Predictions:</a:t>
            </a:r>
            <a:endParaRPr sz="1150"/>
          </a:p>
          <a:p>
            <a:pPr indent="0" lvl="0" marL="0" rtl="0" algn="l">
              <a:lnSpc>
                <a:spcPct val="95000"/>
              </a:lnSpc>
              <a:spcBef>
                <a:spcPts val="1000"/>
              </a:spcBef>
              <a:spcAft>
                <a:spcPts val="0"/>
              </a:spcAft>
              <a:buNone/>
            </a:pPr>
            <a:r>
              <a:rPr lang="en" sz="1150" u="sng"/>
              <a:t>2050 </a:t>
            </a:r>
            <a:endParaRPr sz="1150" u="sng"/>
          </a:p>
          <a:p>
            <a:pPr indent="-301625" lvl="0" marL="457200" rtl="0" algn="l">
              <a:lnSpc>
                <a:spcPct val="95000"/>
              </a:lnSpc>
              <a:spcBef>
                <a:spcPts val="1000"/>
              </a:spcBef>
              <a:spcAft>
                <a:spcPts val="0"/>
              </a:spcAft>
              <a:buSzPts val="1150"/>
              <a:buChar char="●"/>
            </a:pPr>
            <a:r>
              <a:rPr lang="en" sz="1150"/>
              <a:t>New York - 1.66 m</a:t>
            </a:r>
            <a:endParaRPr sz="1150"/>
          </a:p>
          <a:p>
            <a:pPr indent="-301625" lvl="0" marL="457200" rtl="0" algn="l">
              <a:lnSpc>
                <a:spcPct val="95000"/>
              </a:lnSpc>
              <a:spcBef>
                <a:spcPts val="0"/>
              </a:spcBef>
              <a:spcAft>
                <a:spcPts val="0"/>
              </a:spcAft>
              <a:buSzPts val="1150"/>
              <a:buChar char="●"/>
            </a:pPr>
            <a:r>
              <a:rPr lang="en" sz="1150"/>
              <a:t>Sydney - 1.72 m</a:t>
            </a:r>
            <a:endParaRPr sz="1150"/>
          </a:p>
          <a:p>
            <a:pPr indent="-301625" lvl="0" marL="457200" rtl="0" algn="l">
              <a:lnSpc>
                <a:spcPct val="95000"/>
              </a:lnSpc>
              <a:spcBef>
                <a:spcPts val="0"/>
              </a:spcBef>
              <a:spcAft>
                <a:spcPts val="0"/>
              </a:spcAft>
              <a:buSzPts val="1150"/>
              <a:buChar char="●"/>
            </a:pPr>
            <a:r>
              <a:rPr lang="en" sz="1150"/>
              <a:t>Miami Beach - 1.36 m</a:t>
            </a:r>
            <a:endParaRPr sz="1150"/>
          </a:p>
          <a:p>
            <a:pPr indent="0" lvl="0" marL="0" rtl="0" algn="l">
              <a:lnSpc>
                <a:spcPct val="95000"/>
              </a:lnSpc>
              <a:spcBef>
                <a:spcPts val="1000"/>
              </a:spcBef>
              <a:spcAft>
                <a:spcPts val="0"/>
              </a:spcAft>
              <a:buNone/>
            </a:pPr>
            <a:r>
              <a:rPr lang="en" sz="1150" u="sng"/>
              <a:t>2100</a:t>
            </a:r>
            <a:endParaRPr sz="1150" u="sng"/>
          </a:p>
          <a:p>
            <a:pPr indent="-301625" lvl="0" marL="457200" rtl="0" algn="l">
              <a:lnSpc>
                <a:spcPct val="95000"/>
              </a:lnSpc>
              <a:spcBef>
                <a:spcPts val="1000"/>
              </a:spcBef>
              <a:spcAft>
                <a:spcPts val="0"/>
              </a:spcAft>
              <a:buSzPts val="1150"/>
              <a:buChar char="●"/>
            </a:pPr>
            <a:r>
              <a:rPr lang="en" sz="1150"/>
              <a:t>New York - 7.77 m</a:t>
            </a:r>
            <a:endParaRPr sz="1150"/>
          </a:p>
          <a:p>
            <a:pPr indent="-301625" lvl="0" marL="457200" rtl="0" algn="l">
              <a:lnSpc>
                <a:spcPct val="95000"/>
              </a:lnSpc>
              <a:spcBef>
                <a:spcPts val="0"/>
              </a:spcBef>
              <a:spcAft>
                <a:spcPts val="0"/>
              </a:spcAft>
              <a:buSzPts val="1150"/>
              <a:buChar char="●"/>
            </a:pPr>
            <a:r>
              <a:rPr lang="en" sz="1150"/>
              <a:t>Sydney - 8.05 m</a:t>
            </a:r>
            <a:endParaRPr sz="1150"/>
          </a:p>
          <a:p>
            <a:pPr indent="-301625" lvl="0" marL="457200" rtl="0" algn="l">
              <a:lnSpc>
                <a:spcPct val="95000"/>
              </a:lnSpc>
              <a:spcBef>
                <a:spcPts val="0"/>
              </a:spcBef>
              <a:spcAft>
                <a:spcPts val="0"/>
              </a:spcAft>
              <a:buSzPts val="1150"/>
              <a:buChar char="●"/>
            </a:pPr>
            <a:r>
              <a:rPr lang="en" sz="1150"/>
              <a:t>Miami Beach - 6.88 m</a:t>
            </a:r>
            <a:endParaRPr sz="1150"/>
          </a:p>
          <a:p>
            <a:pPr indent="0" lvl="0" marL="0" rtl="0" algn="l">
              <a:lnSpc>
                <a:spcPct val="95000"/>
              </a:lnSpc>
              <a:spcBef>
                <a:spcPts val="1000"/>
              </a:spcBef>
              <a:spcAft>
                <a:spcPts val="1000"/>
              </a:spcAft>
              <a:buNone/>
            </a:pPr>
            <a:r>
              <a:t/>
            </a:r>
            <a:endParaRPr sz="1450"/>
          </a:p>
        </p:txBody>
      </p:sp>
      <p:pic>
        <p:nvPicPr>
          <p:cNvPr id="141" name="Google Shape;141;p21"/>
          <p:cNvPicPr preferRelativeResize="0"/>
          <p:nvPr/>
        </p:nvPicPr>
        <p:blipFill>
          <a:blip r:embed="rId3">
            <a:alphaModFix/>
          </a:blip>
          <a:stretch>
            <a:fillRect/>
          </a:stretch>
        </p:blipFill>
        <p:spPr>
          <a:xfrm>
            <a:off x="2268200" y="1334825"/>
            <a:ext cx="6753952" cy="3187375"/>
          </a:xfrm>
          <a:prstGeom prst="rect">
            <a:avLst/>
          </a:prstGeom>
          <a:noFill/>
          <a:ln>
            <a:noFill/>
          </a:ln>
        </p:spPr>
      </p:pic>
      <p:sp>
        <p:nvSpPr>
          <p:cNvPr id="142" name="Google Shape;142;p21"/>
          <p:cNvSpPr txBox="1"/>
          <p:nvPr/>
        </p:nvSpPr>
        <p:spPr>
          <a:xfrm>
            <a:off x="7172650" y="4712900"/>
            <a:ext cx="18495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Roboto"/>
                <a:ea typeface="Roboto"/>
                <a:cs typeface="Roboto"/>
                <a:sym typeface="Roboto"/>
                <a:hlinkClick r:id="rId4">
                  <a:extLst>
                    <a:ext uri="{A12FA001-AC4F-418D-AE19-62706E023703}">
                      <ahyp:hlinkClr val="tx"/>
                    </a:ext>
                  </a:extLst>
                </a:hlinkClick>
              </a:rPr>
              <a:t>Source: NOAA.gov</a:t>
            </a:r>
            <a:endParaRPr sz="12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